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5" r:id="rId6"/>
    <p:sldId id="261" r:id="rId7"/>
    <p:sldId id="260" r:id="rId8"/>
    <p:sldId id="263" r:id="rId9"/>
    <p:sldId id="266" r:id="rId10"/>
    <p:sldId id="264" r:id="rId1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072" autoAdjust="0"/>
  </p:normalViewPr>
  <p:slideViewPr>
    <p:cSldViewPr>
      <p:cViewPr>
        <p:scale>
          <a:sx n="80" d="100"/>
          <a:sy n="80" d="100"/>
        </p:scale>
        <p:origin x="-118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0849A-626D-4DC2-BD86-EB1290E80824}" type="datetimeFigureOut">
              <a:rPr lang="sk-SK" smtClean="0"/>
              <a:t>29. 9. 2015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E131F-0920-43C1-824E-B8B91D57E85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65239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Všímame si polovicu knihy (problém je symetrický pre</a:t>
            </a:r>
            <a:r>
              <a:rPr lang="sk-SK" baseline="0" dirty="0" smtClean="0"/>
              <a:t> druhú polovicu</a:t>
            </a:r>
            <a:r>
              <a:rPr lang="sk-SK" dirty="0" smtClean="0"/>
              <a:t>). Strany</a:t>
            </a:r>
            <a:r>
              <a:rPr lang="sk-SK" baseline="0" dirty="0" smtClean="0"/>
              <a:t> označené </a:t>
            </a:r>
            <a:r>
              <a:rPr lang="sk-SK" i="1" baseline="0" dirty="0" smtClean="0"/>
              <a:t>n</a:t>
            </a:r>
            <a:r>
              <a:rPr lang="sk-SK" i="0" baseline="0" dirty="0" smtClean="0"/>
              <a:t>, pričom n = 1 je v strede, až po M strán na kraji.</a:t>
            </a:r>
          </a:p>
          <a:p>
            <a:endParaRPr lang="sk-SK" i="0" baseline="-25000" dirty="0" smtClean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E131F-0920-43C1-824E-B8B91D57E858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11389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i="0" baseline="-25000" dirty="0" smtClean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E131F-0920-43C1-824E-B8B91D57E858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11389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D679-D7AE-422F-9F7B-AC0F4D319410}" type="datetimeFigureOut">
              <a:rPr lang="sk-SK" smtClean="0"/>
              <a:t>29. 9. 2015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A7E7-354B-49E9-8204-80B786375A2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00104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D679-D7AE-422F-9F7B-AC0F4D319410}" type="datetimeFigureOut">
              <a:rPr lang="sk-SK" smtClean="0"/>
              <a:t>29. 9. 2015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A7E7-354B-49E9-8204-80B786375A2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15744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D679-D7AE-422F-9F7B-AC0F4D319410}" type="datetimeFigureOut">
              <a:rPr lang="sk-SK" smtClean="0"/>
              <a:t>29. 9. 2015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A7E7-354B-49E9-8204-80B786375A2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25128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D679-D7AE-422F-9F7B-AC0F4D319410}" type="datetimeFigureOut">
              <a:rPr lang="sk-SK" smtClean="0"/>
              <a:t>29. 9. 2015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A7E7-354B-49E9-8204-80B786375A2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1483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D679-D7AE-422F-9F7B-AC0F4D319410}" type="datetimeFigureOut">
              <a:rPr lang="sk-SK" smtClean="0"/>
              <a:t>29. 9. 2015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A7E7-354B-49E9-8204-80B786375A2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71070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D679-D7AE-422F-9F7B-AC0F4D319410}" type="datetimeFigureOut">
              <a:rPr lang="sk-SK" smtClean="0"/>
              <a:t>29. 9. 2015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A7E7-354B-49E9-8204-80B786375A2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03628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D679-D7AE-422F-9F7B-AC0F4D319410}" type="datetimeFigureOut">
              <a:rPr lang="sk-SK" smtClean="0"/>
              <a:t>29. 9. 2015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A7E7-354B-49E9-8204-80B786375A2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61964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D679-D7AE-422F-9F7B-AC0F4D319410}" type="datetimeFigureOut">
              <a:rPr lang="sk-SK" smtClean="0"/>
              <a:t>29. 9. 2015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A7E7-354B-49E9-8204-80B786375A2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1198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D679-D7AE-422F-9F7B-AC0F4D319410}" type="datetimeFigureOut">
              <a:rPr lang="sk-SK" smtClean="0"/>
              <a:t>29. 9. 2015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A7E7-354B-49E9-8204-80B786375A2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96653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D679-D7AE-422F-9F7B-AC0F4D319410}" type="datetimeFigureOut">
              <a:rPr lang="sk-SK" smtClean="0"/>
              <a:t>29. 9. 2015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A7E7-354B-49E9-8204-80B786375A2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8717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D679-D7AE-422F-9F7B-AC0F4D319410}" type="datetimeFigureOut">
              <a:rPr lang="sk-SK" smtClean="0"/>
              <a:t>29. 9. 2015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3A7E7-354B-49E9-8204-80B786375A2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47564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3D679-D7AE-422F-9F7B-AC0F4D319410}" type="datetimeFigureOut">
              <a:rPr lang="sk-SK" smtClean="0"/>
              <a:t>29. 9. 2015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3A7E7-354B-49E9-8204-80B786375A2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3776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0" t="22800" r="35250" b="32200"/>
          <a:stretch/>
        </p:blipFill>
        <p:spPr>
          <a:xfrm>
            <a:off x="-2222" y="764704"/>
            <a:ext cx="9134792" cy="5134373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1333325" y="2967335"/>
            <a:ext cx="647735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sk-SK" sz="6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Papierový zverák</a:t>
            </a:r>
            <a:endParaRPr lang="sk-SK" sz="6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2464692" y="3996393"/>
            <a:ext cx="421461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sk-SK" sz="48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TMF 2015/2016</a:t>
            </a:r>
            <a:endParaRPr lang="sk-SK" sz="48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886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1412776"/>
            <a:ext cx="8784976" cy="5184576"/>
          </a:xfrm>
        </p:spPr>
        <p:txBody>
          <a:bodyPr>
            <a:noAutofit/>
          </a:bodyPr>
          <a:lstStyle/>
          <a:p>
            <a:pPr algn="just"/>
            <a:r>
              <a:rPr lang="sk-SK" sz="1600" dirty="0" smtClean="0"/>
              <a:t>H. </a:t>
            </a:r>
            <a:r>
              <a:rPr lang="sk-SK" sz="1600" dirty="0" err="1" smtClean="0"/>
              <a:t>Alarcon</a:t>
            </a:r>
            <a:r>
              <a:rPr lang="sk-SK" sz="1600" dirty="0" smtClean="0"/>
              <a:t>, T. </a:t>
            </a:r>
            <a:r>
              <a:rPr lang="sk-SK" sz="1600" dirty="0" err="1" smtClean="0"/>
              <a:t>Salez</a:t>
            </a:r>
            <a:r>
              <a:rPr lang="sk-SK" sz="1600" dirty="0" smtClean="0"/>
              <a:t>, C. </a:t>
            </a:r>
            <a:r>
              <a:rPr lang="sk-SK" sz="1600" dirty="0" err="1" smtClean="0"/>
              <a:t>Poulard</a:t>
            </a:r>
            <a:r>
              <a:rPr lang="sk-SK" sz="1600" dirty="0" smtClean="0"/>
              <a:t>, J.-F. </a:t>
            </a:r>
            <a:r>
              <a:rPr lang="sk-SK" sz="1600" dirty="0" err="1" smtClean="0"/>
              <a:t>Bloch</a:t>
            </a:r>
            <a:r>
              <a:rPr lang="sk-SK" sz="1600" dirty="0" smtClean="0"/>
              <a:t>, E. </a:t>
            </a:r>
            <a:r>
              <a:rPr lang="sk-SK" sz="1600" dirty="0" err="1" smtClean="0"/>
              <a:t>Raphael</a:t>
            </a:r>
            <a:r>
              <a:rPr lang="sk-SK" sz="1600" dirty="0" smtClean="0"/>
              <a:t>, K. </a:t>
            </a:r>
            <a:r>
              <a:rPr lang="sk-SK" sz="1600" dirty="0" err="1" smtClean="0"/>
              <a:t>Dalnoki-Veress</a:t>
            </a:r>
            <a:r>
              <a:rPr lang="sk-SK" sz="1600" dirty="0" smtClean="0"/>
              <a:t>, F. </a:t>
            </a:r>
            <a:r>
              <a:rPr lang="sk-SK" sz="1600" dirty="0" err="1" smtClean="0"/>
              <a:t>Restagno</a:t>
            </a:r>
            <a:r>
              <a:rPr lang="sk-SK" sz="1600" dirty="0" smtClean="0"/>
              <a:t>. </a:t>
            </a:r>
            <a:r>
              <a:rPr lang="sk-SK" sz="1600" dirty="0" err="1" smtClean="0"/>
              <a:t>The</a:t>
            </a:r>
            <a:r>
              <a:rPr lang="sk-SK" sz="1600" dirty="0"/>
              <a:t> </a:t>
            </a:r>
            <a:r>
              <a:rPr lang="sk-SK" sz="1600" dirty="0" err="1" smtClean="0"/>
              <a:t>enigma</a:t>
            </a:r>
            <a:r>
              <a:rPr lang="sk-SK" sz="1600" dirty="0" smtClean="0"/>
              <a:t> </a:t>
            </a:r>
            <a:r>
              <a:rPr lang="sk-SK" sz="1600" dirty="0" err="1" smtClean="0"/>
              <a:t>of</a:t>
            </a:r>
            <a:r>
              <a:rPr lang="sk-SK" sz="1600" dirty="0" smtClean="0"/>
              <a:t> </a:t>
            </a:r>
            <a:r>
              <a:rPr lang="sk-SK" sz="1600" dirty="0" err="1" smtClean="0"/>
              <a:t>the</a:t>
            </a:r>
            <a:r>
              <a:rPr lang="sk-SK" sz="1600" dirty="0" smtClean="0"/>
              <a:t> </a:t>
            </a:r>
            <a:r>
              <a:rPr lang="sk-SK" sz="1600" dirty="0" err="1" smtClean="0"/>
              <a:t>two</a:t>
            </a:r>
            <a:r>
              <a:rPr lang="sk-SK" sz="1600" dirty="0" smtClean="0"/>
              <a:t> </a:t>
            </a:r>
            <a:r>
              <a:rPr lang="sk-SK" sz="1600" dirty="0" err="1" smtClean="0"/>
              <a:t>interleaved</a:t>
            </a:r>
            <a:r>
              <a:rPr lang="sk-SK" sz="1600" dirty="0" smtClean="0"/>
              <a:t> </a:t>
            </a:r>
            <a:r>
              <a:rPr lang="sk-SK" sz="1600" dirty="0" err="1" smtClean="0"/>
              <a:t>phonebooks</a:t>
            </a:r>
            <a:r>
              <a:rPr lang="sk-SK" sz="1600" dirty="0" smtClean="0"/>
              <a:t> (2015), arXiv:1508.03290 [</a:t>
            </a:r>
            <a:r>
              <a:rPr lang="sk-SK" sz="1600" dirty="0" err="1" smtClean="0"/>
              <a:t>physics.class-ph</a:t>
            </a:r>
            <a:r>
              <a:rPr lang="sk-SK" sz="1600" dirty="0" smtClean="0"/>
              <a:t>]</a:t>
            </a:r>
          </a:p>
          <a:p>
            <a:pPr algn="just"/>
            <a:r>
              <a:rPr lang="sk-SK" sz="1600" dirty="0" err="1" smtClean="0"/>
              <a:t>MythBusters</a:t>
            </a:r>
            <a:r>
              <a:rPr lang="sk-SK" sz="1600" dirty="0" smtClean="0"/>
              <a:t> - </a:t>
            </a:r>
            <a:r>
              <a:rPr lang="sk-SK" sz="1600" dirty="0" err="1" smtClean="0"/>
              <a:t>Phone</a:t>
            </a:r>
            <a:r>
              <a:rPr lang="sk-SK" sz="1600" dirty="0" smtClean="0"/>
              <a:t> </a:t>
            </a:r>
            <a:r>
              <a:rPr lang="sk-SK" sz="1600" dirty="0" err="1" smtClean="0"/>
              <a:t>Book</a:t>
            </a:r>
            <a:r>
              <a:rPr lang="sk-SK" sz="1600" dirty="0" smtClean="0"/>
              <a:t> </a:t>
            </a:r>
            <a:r>
              <a:rPr lang="sk-SK" sz="1600" dirty="0" err="1" smtClean="0"/>
              <a:t>Friction</a:t>
            </a:r>
            <a:r>
              <a:rPr lang="sk-SK" sz="1600" dirty="0" smtClean="0"/>
              <a:t> (</a:t>
            </a:r>
            <a:r>
              <a:rPr lang="sk-SK" sz="1600" dirty="0" err="1" smtClean="0"/>
              <a:t>youtube.com</a:t>
            </a:r>
            <a:r>
              <a:rPr lang="sk-SK" sz="1600" dirty="0" smtClean="0"/>
              <a:t>, </a:t>
            </a:r>
            <a:r>
              <a:rPr lang="sk-SK" sz="1600" dirty="0" err="1" smtClean="0"/>
              <a:t>from</a:t>
            </a:r>
            <a:r>
              <a:rPr lang="sk-SK" sz="1600" dirty="0" smtClean="0"/>
              <a:t> </a:t>
            </a:r>
            <a:r>
              <a:rPr lang="sk-SK" sz="1600" dirty="0" err="1" smtClean="0"/>
              <a:t>Discovery</a:t>
            </a:r>
            <a:r>
              <a:rPr lang="sk-SK" sz="1600" dirty="0" smtClean="0"/>
              <a:t>, </a:t>
            </a:r>
            <a:r>
              <a:rPr lang="sk-SK" sz="1600" dirty="0" err="1" smtClean="0"/>
              <a:t>May</a:t>
            </a:r>
            <a:r>
              <a:rPr lang="sk-SK" sz="1600" dirty="0" smtClean="0"/>
              <a:t> 7, 2009), https://youtu.be/AX_lCOjLCTo</a:t>
            </a:r>
          </a:p>
          <a:p>
            <a:pPr algn="just"/>
            <a:r>
              <a:rPr lang="sk-SK" sz="1600" dirty="0" err="1" smtClean="0"/>
              <a:t>Mythbusters</a:t>
            </a:r>
            <a:r>
              <a:rPr lang="sk-SK" sz="1600" dirty="0" smtClean="0"/>
              <a:t> - </a:t>
            </a:r>
            <a:r>
              <a:rPr lang="sk-SK" sz="1600" dirty="0" err="1" smtClean="0"/>
              <a:t>Phone</a:t>
            </a:r>
            <a:r>
              <a:rPr lang="sk-SK" sz="1600" dirty="0" smtClean="0"/>
              <a:t> </a:t>
            </a:r>
            <a:r>
              <a:rPr lang="sk-SK" sz="1600" dirty="0" err="1" smtClean="0"/>
              <a:t>Book</a:t>
            </a:r>
            <a:r>
              <a:rPr lang="sk-SK" sz="1600" dirty="0" smtClean="0"/>
              <a:t> </a:t>
            </a:r>
            <a:r>
              <a:rPr lang="sk-SK" sz="1600" dirty="0" err="1" smtClean="0"/>
              <a:t>Friction</a:t>
            </a:r>
            <a:r>
              <a:rPr lang="sk-SK" sz="1600" dirty="0" smtClean="0"/>
              <a:t> (</a:t>
            </a:r>
            <a:r>
              <a:rPr lang="sk-SK" sz="1600" dirty="0" err="1" smtClean="0"/>
              <a:t>youtube.com</a:t>
            </a:r>
            <a:r>
              <a:rPr lang="sk-SK" sz="1600" dirty="0" smtClean="0"/>
              <a:t>, </a:t>
            </a:r>
            <a:r>
              <a:rPr lang="sk-SK" sz="1600" dirty="0" err="1" smtClean="0"/>
              <a:t>from</a:t>
            </a:r>
            <a:r>
              <a:rPr lang="sk-SK" sz="1600" dirty="0" smtClean="0"/>
              <a:t> KIGENTS, </a:t>
            </a:r>
            <a:r>
              <a:rPr lang="sk-SK" sz="1600" dirty="0" err="1" smtClean="0"/>
              <a:t>Sep</a:t>
            </a:r>
            <a:r>
              <a:rPr lang="sk-SK" sz="1600" dirty="0" smtClean="0"/>
              <a:t> 18, 2008), https://youtu.be/hOt-D_ee-JE</a:t>
            </a:r>
          </a:p>
          <a:p>
            <a:pPr algn="just"/>
            <a:r>
              <a:rPr lang="sk-SK" sz="1600" dirty="0" err="1" smtClean="0"/>
              <a:t>Can</a:t>
            </a:r>
            <a:r>
              <a:rPr lang="sk-SK" sz="1600" dirty="0" smtClean="0"/>
              <a:t> </a:t>
            </a:r>
            <a:r>
              <a:rPr lang="sk-SK" sz="1600" dirty="0" err="1" smtClean="0"/>
              <a:t>the</a:t>
            </a:r>
            <a:r>
              <a:rPr lang="sk-SK" sz="1600" dirty="0" smtClean="0"/>
              <a:t> </a:t>
            </a:r>
            <a:r>
              <a:rPr lang="sk-SK" sz="1600" dirty="0" err="1" smtClean="0"/>
              <a:t>Frictional</a:t>
            </a:r>
            <a:r>
              <a:rPr lang="sk-SK" sz="1600" dirty="0" smtClean="0"/>
              <a:t> </a:t>
            </a:r>
            <a:r>
              <a:rPr lang="sk-SK" sz="1600" dirty="0" err="1" smtClean="0"/>
              <a:t>Force</a:t>
            </a:r>
            <a:r>
              <a:rPr lang="sk-SK" sz="1600" dirty="0" smtClean="0"/>
              <a:t> </a:t>
            </a:r>
            <a:r>
              <a:rPr lang="sk-SK" sz="1600" dirty="0" err="1" smtClean="0"/>
              <a:t>Between</a:t>
            </a:r>
            <a:r>
              <a:rPr lang="sk-SK" sz="1600" dirty="0" smtClean="0"/>
              <a:t> </a:t>
            </a:r>
            <a:r>
              <a:rPr lang="sk-SK" sz="1600" dirty="0" err="1" smtClean="0"/>
              <a:t>Two</a:t>
            </a:r>
            <a:r>
              <a:rPr lang="sk-SK" sz="1600" dirty="0" smtClean="0"/>
              <a:t> </a:t>
            </a:r>
            <a:r>
              <a:rPr lang="sk-SK" sz="1600" dirty="0" err="1" smtClean="0"/>
              <a:t>Interleaved</a:t>
            </a:r>
            <a:r>
              <a:rPr lang="sk-SK" sz="1600" dirty="0" smtClean="0"/>
              <a:t> </a:t>
            </a:r>
            <a:r>
              <a:rPr lang="sk-SK" sz="1600" dirty="0" err="1" smtClean="0"/>
              <a:t>Phone</a:t>
            </a:r>
            <a:r>
              <a:rPr lang="sk-SK" sz="1600" dirty="0" smtClean="0"/>
              <a:t> </a:t>
            </a:r>
            <a:r>
              <a:rPr lang="sk-SK" sz="1600" dirty="0" err="1" smtClean="0"/>
              <a:t>Books</a:t>
            </a:r>
            <a:r>
              <a:rPr lang="sk-SK" sz="1600" dirty="0" smtClean="0"/>
              <a:t> Lift A </a:t>
            </a:r>
            <a:r>
              <a:rPr lang="sk-SK" sz="1600" dirty="0" err="1" smtClean="0"/>
              <a:t>Car</a:t>
            </a:r>
            <a:r>
              <a:rPr lang="sk-SK" sz="1600" dirty="0" smtClean="0"/>
              <a:t>? [W/Video] (</a:t>
            </a:r>
            <a:r>
              <a:rPr lang="sk-SK" sz="1600" dirty="0" err="1" smtClean="0"/>
              <a:t>arborsci.com</a:t>
            </a:r>
            <a:r>
              <a:rPr lang="sk-SK" sz="1600" dirty="0" smtClean="0"/>
              <a:t>, 2013), http://www.arborsci.com/cool/can-friction-between-two-interleaved-phone-books-lift-a-car</a:t>
            </a:r>
          </a:p>
          <a:p>
            <a:pPr algn="just"/>
            <a:r>
              <a:rPr lang="sk-SK" sz="1600" dirty="0" err="1" smtClean="0"/>
              <a:t>Pulling</a:t>
            </a:r>
            <a:r>
              <a:rPr lang="sk-SK" sz="1600" dirty="0" smtClean="0"/>
              <a:t> </a:t>
            </a:r>
            <a:r>
              <a:rPr lang="sk-SK" sz="1600" dirty="0" err="1" smtClean="0"/>
              <a:t>apart</a:t>
            </a:r>
            <a:r>
              <a:rPr lang="sk-SK" sz="1600" dirty="0" smtClean="0"/>
              <a:t> </a:t>
            </a:r>
            <a:r>
              <a:rPr lang="sk-SK" sz="1600" dirty="0" err="1" smtClean="0"/>
              <a:t>two</a:t>
            </a:r>
            <a:r>
              <a:rPr lang="sk-SK" sz="1600" dirty="0" smtClean="0"/>
              <a:t> </a:t>
            </a:r>
            <a:r>
              <a:rPr lang="sk-SK" sz="1600" dirty="0" err="1" smtClean="0"/>
              <a:t>interleaved</a:t>
            </a:r>
            <a:r>
              <a:rPr lang="sk-SK" sz="1600" dirty="0" smtClean="0"/>
              <a:t> </a:t>
            </a:r>
            <a:r>
              <a:rPr lang="sk-SK" sz="1600" dirty="0" err="1" smtClean="0"/>
              <a:t>phone</a:t>
            </a:r>
            <a:r>
              <a:rPr lang="sk-SK" sz="1600" dirty="0" smtClean="0"/>
              <a:t> </a:t>
            </a:r>
            <a:r>
              <a:rPr lang="sk-SK" sz="1600" dirty="0" err="1" smtClean="0"/>
              <a:t>books</a:t>
            </a:r>
            <a:r>
              <a:rPr lang="sk-SK" sz="1600" dirty="0" smtClean="0"/>
              <a:t> (</a:t>
            </a:r>
            <a:r>
              <a:rPr lang="sk-SK" sz="1600" dirty="0" err="1" smtClean="0"/>
              <a:t>physics.stackexchange.com</a:t>
            </a:r>
            <a:r>
              <a:rPr lang="sk-SK" sz="1600" dirty="0" smtClean="0"/>
              <a:t>, 2014), http://physics.stackexchange.com/questions/135716/pulling-apart-two-interleaved-phone-books</a:t>
            </a:r>
          </a:p>
          <a:p>
            <a:pPr algn="just"/>
            <a:r>
              <a:rPr lang="sk-SK" sz="1600" dirty="0" err="1" smtClean="0"/>
              <a:t>Interlacing</a:t>
            </a:r>
            <a:r>
              <a:rPr lang="sk-SK" sz="1600" dirty="0" smtClean="0"/>
              <a:t> </a:t>
            </a:r>
            <a:r>
              <a:rPr lang="sk-SK" sz="1600" dirty="0" err="1" smtClean="0"/>
              <a:t>pages</a:t>
            </a:r>
            <a:r>
              <a:rPr lang="sk-SK" sz="1600" dirty="0" smtClean="0"/>
              <a:t> </a:t>
            </a:r>
            <a:r>
              <a:rPr lang="sk-SK" sz="1600" dirty="0" err="1" smtClean="0"/>
              <a:t>of</a:t>
            </a:r>
            <a:r>
              <a:rPr lang="sk-SK" sz="1600" dirty="0" smtClean="0"/>
              <a:t> </a:t>
            </a:r>
            <a:r>
              <a:rPr lang="sk-SK" sz="1600" dirty="0" err="1" smtClean="0"/>
              <a:t>books</a:t>
            </a:r>
            <a:r>
              <a:rPr lang="sk-SK" sz="1600" dirty="0" smtClean="0"/>
              <a:t> - </a:t>
            </a:r>
            <a:r>
              <a:rPr lang="sk-SK" sz="1600" dirty="0" err="1" smtClean="0"/>
              <a:t>Need</a:t>
            </a:r>
            <a:r>
              <a:rPr lang="sk-SK" sz="1600" dirty="0" smtClean="0"/>
              <a:t> </a:t>
            </a:r>
            <a:r>
              <a:rPr lang="sk-SK" sz="1600" dirty="0" err="1" smtClean="0"/>
              <a:t>help</a:t>
            </a:r>
            <a:r>
              <a:rPr lang="sk-SK" sz="1600" dirty="0" smtClean="0"/>
              <a:t> </a:t>
            </a:r>
            <a:r>
              <a:rPr lang="sk-SK" sz="1600" dirty="0" err="1" smtClean="0"/>
              <a:t>with</a:t>
            </a:r>
            <a:r>
              <a:rPr lang="sk-SK" sz="1600" dirty="0" smtClean="0"/>
              <a:t> </a:t>
            </a:r>
            <a:r>
              <a:rPr lang="sk-SK" sz="1600" dirty="0" err="1" smtClean="0"/>
              <a:t>understanding</a:t>
            </a:r>
            <a:r>
              <a:rPr lang="sk-SK" sz="1600" dirty="0" smtClean="0"/>
              <a:t> (</a:t>
            </a:r>
            <a:r>
              <a:rPr lang="sk-SK" sz="1600" dirty="0" err="1" smtClean="0"/>
              <a:t>physicsforums.com</a:t>
            </a:r>
            <a:r>
              <a:rPr lang="sk-SK" sz="1600" dirty="0" smtClean="0"/>
              <a:t>, 2015), https://www.physicsforums.com/threads/interlacing-pages-of-books-need-help-with-understanding.692173/</a:t>
            </a:r>
          </a:p>
          <a:p>
            <a:pPr algn="just"/>
            <a:r>
              <a:rPr lang="sk-SK" sz="1600" dirty="0" err="1" smtClean="0"/>
              <a:t>Discovery</a:t>
            </a:r>
            <a:r>
              <a:rPr lang="sk-SK" sz="1600" dirty="0" smtClean="0"/>
              <a:t> </a:t>
            </a:r>
            <a:r>
              <a:rPr lang="sk-SK" sz="1600" dirty="0" err="1" smtClean="0"/>
              <a:t>Mythbusters</a:t>
            </a:r>
            <a:r>
              <a:rPr lang="sk-SK" sz="1600" dirty="0" smtClean="0"/>
              <a:t> - </a:t>
            </a:r>
            <a:r>
              <a:rPr lang="sk-SK" sz="1600" dirty="0" err="1" smtClean="0"/>
              <a:t>The</a:t>
            </a:r>
            <a:r>
              <a:rPr lang="sk-SK" sz="1600" dirty="0" smtClean="0"/>
              <a:t> </a:t>
            </a:r>
            <a:r>
              <a:rPr lang="sk-SK" sz="1600" dirty="0" err="1" smtClean="0"/>
              <a:t>Phone</a:t>
            </a:r>
            <a:r>
              <a:rPr lang="sk-SK" sz="1600" dirty="0" smtClean="0"/>
              <a:t> </a:t>
            </a:r>
            <a:r>
              <a:rPr lang="sk-SK" sz="1600" dirty="0" err="1" smtClean="0"/>
              <a:t>Book</a:t>
            </a:r>
            <a:r>
              <a:rPr lang="sk-SK" sz="1600" dirty="0" smtClean="0"/>
              <a:t> </a:t>
            </a:r>
            <a:r>
              <a:rPr lang="sk-SK" sz="1600" dirty="0" err="1" smtClean="0"/>
              <a:t>Myth</a:t>
            </a:r>
            <a:r>
              <a:rPr lang="sk-SK" sz="1600" dirty="0" smtClean="0"/>
              <a:t> (</a:t>
            </a:r>
            <a:r>
              <a:rPr lang="sk-SK" sz="1600" dirty="0" err="1" smtClean="0"/>
              <a:t>youtube.com</a:t>
            </a:r>
            <a:r>
              <a:rPr lang="sk-SK" sz="1600" dirty="0" smtClean="0"/>
              <a:t>, </a:t>
            </a:r>
            <a:r>
              <a:rPr lang="sk-SK" sz="1600" dirty="0" err="1" smtClean="0"/>
              <a:t>Timacious</a:t>
            </a:r>
            <a:r>
              <a:rPr lang="sk-SK" sz="1600" dirty="0" smtClean="0"/>
              <a:t>, Nov 29, 2007), https://youtu.be/6sIB2kL-BWc</a:t>
            </a:r>
          </a:p>
          <a:p>
            <a:pPr algn="just"/>
            <a:r>
              <a:rPr lang="sk-SK" sz="1600" dirty="0" smtClean="0"/>
              <a:t>D. </a:t>
            </a:r>
            <a:r>
              <a:rPr lang="sk-SK" sz="1600" dirty="0" err="1" smtClean="0"/>
              <a:t>Van</a:t>
            </a:r>
            <a:r>
              <a:rPr lang="sk-SK" sz="1600" dirty="0" smtClean="0"/>
              <a:t> </a:t>
            </a:r>
            <a:r>
              <a:rPr lang="sk-SK" sz="1600" dirty="0" err="1" smtClean="0"/>
              <a:t>Domelen</a:t>
            </a:r>
            <a:r>
              <a:rPr lang="sk-SK" sz="1600" dirty="0" smtClean="0"/>
              <a:t>. </a:t>
            </a:r>
            <a:r>
              <a:rPr lang="sk-SK" sz="1600" dirty="0" err="1" smtClean="0"/>
              <a:t>Showing</a:t>
            </a:r>
            <a:r>
              <a:rPr lang="sk-SK" sz="1600" dirty="0" smtClean="0"/>
              <a:t> </a:t>
            </a:r>
            <a:r>
              <a:rPr lang="sk-SK" sz="1600" dirty="0" err="1" smtClean="0"/>
              <a:t>Area</a:t>
            </a:r>
            <a:r>
              <a:rPr lang="sk-SK" sz="1600" dirty="0" smtClean="0"/>
              <a:t> </a:t>
            </a:r>
            <a:r>
              <a:rPr lang="sk-SK" sz="1600" dirty="0" err="1" smtClean="0"/>
              <a:t>Matters</a:t>
            </a:r>
            <a:r>
              <a:rPr lang="sk-SK" sz="1600" dirty="0" smtClean="0"/>
              <a:t>: A </a:t>
            </a:r>
            <a:r>
              <a:rPr lang="sk-SK" sz="1600" dirty="0" err="1" smtClean="0"/>
              <a:t>Work</a:t>
            </a:r>
            <a:r>
              <a:rPr lang="sk-SK" sz="1600" dirty="0" smtClean="0"/>
              <a:t> </a:t>
            </a:r>
            <a:r>
              <a:rPr lang="sk-SK" sz="1600" dirty="0" err="1" smtClean="0"/>
              <a:t>of</a:t>
            </a:r>
            <a:r>
              <a:rPr lang="sk-SK" sz="1600" dirty="0" smtClean="0"/>
              <a:t> </a:t>
            </a:r>
            <a:r>
              <a:rPr lang="sk-SK" sz="1600" dirty="0" err="1" smtClean="0"/>
              <a:t>Friction</a:t>
            </a:r>
            <a:r>
              <a:rPr lang="sk-SK" sz="1600" dirty="0" smtClean="0"/>
              <a:t>. </a:t>
            </a:r>
            <a:r>
              <a:rPr lang="sk-SK" sz="1600" dirty="0" err="1" smtClean="0"/>
              <a:t>Phys</a:t>
            </a:r>
            <a:r>
              <a:rPr lang="sk-SK" sz="1600" dirty="0" smtClean="0"/>
              <a:t>. </a:t>
            </a:r>
            <a:r>
              <a:rPr lang="sk-SK" sz="1600" dirty="0" err="1" smtClean="0"/>
              <a:t>Teach</a:t>
            </a:r>
            <a:r>
              <a:rPr lang="sk-SK" sz="1600" dirty="0" smtClean="0"/>
              <a:t>. 48, 1, 28-29 (2010)</a:t>
            </a:r>
          </a:p>
          <a:p>
            <a:pPr algn="just"/>
            <a:r>
              <a:rPr lang="sk-SK" sz="1600" dirty="0" smtClean="0"/>
              <a:t>N. </a:t>
            </a:r>
            <a:r>
              <a:rPr lang="sk-SK" sz="1600" dirty="0" err="1" smtClean="0"/>
              <a:t>Garoff</a:t>
            </a:r>
            <a:r>
              <a:rPr lang="sk-SK" sz="1600" dirty="0" smtClean="0"/>
              <a:t>. </a:t>
            </a:r>
            <a:r>
              <a:rPr lang="sk-SK" sz="1600" dirty="0" err="1" smtClean="0"/>
              <a:t>The</a:t>
            </a:r>
            <a:r>
              <a:rPr lang="sk-SK" sz="1600" dirty="0" smtClean="0"/>
              <a:t> </a:t>
            </a:r>
            <a:r>
              <a:rPr lang="sk-SK" sz="1600" dirty="0" err="1" smtClean="0"/>
              <a:t>fraction</a:t>
            </a:r>
            <a:r>
              <a:rPr lang="sk-SK" sz="1600" dirty="0" smtClean="0"/>
              <a:t> </a:t>
            </a:r>
            <a:r>
              <a:rPr lang="sk-SK" sz="1600" dirty="0" err="1" smtClean="0"/>
              <a:t>between</a:t>
            </a:r>
            <a:r>
              <a:rPr lang="sk-SK" sz="1600" dirty="0" smtClean="0"/>
              <a:t> </a:t>
            </a:r>
            <a:r>
              <a:rPr lang="sk-SK" sz="1600" dirty="0" err="1" smtClean="0"/>
              <a:t>paper</a:t>
            </a:r>
            <a:r>
              <a:rPr lang="sk-SK" sz="1600" dirty="0" smtClean="0"/>
              <a:t> </a:t>
            </a:r>
            <a:r>
              <a:rPr lang="sk-SK" sz="1600" dirty="0" err="1" smtClean="0"/>
              <a:t>surfaces</a:t>
            </a:r>
            <a:r>
              <a:rPr lang="sk-SK" sz="1600" dirty="0" smtClean="0"/>
              <a:t> (PHD </a:t>
            </a:r>
            <a:r>
              <a:rPr lang="sk-SK" sz="1600" dirty="0" err="1" smtClean="0"/>
              <a:t>thesis</a:t>
            </a:r>
            <a:r>
              <a:rPr lang="sk-SK" sz="1600" dirty="0" smtClean="0"/>
              <a:t>.) </a:t>
            </a:r>
            <a:r>
              <a:rPr lang="sk-SK" sz="1600" dirty="0"/>
              <a:t>http://</a:t>
            </a:r>
            <a:r>
              <a:rPr lang="sk-SK" sz="1600" dirty="0" smtClean="0"/>
              <a:t>kth.diva-portal.org/smash/get/diva2:9212/FULLTEXT01.pdf</a:t>
            </a:r>
          </a:p>
          <a:p>
            <a:pPr algn="just"/>
            <a:r>
              <a:rPr lang="sk-SK" sz="1600" dirty="0" smtClean="0"/>
              <a:t>E. </a:t>
            </a:r>
            <a:r>
              <a:rPr lang="sk-SK" sz="1600" dirty="0" err="1" smtClean="0"/>
              <a:t>Corpuz</a:t>
            </a:r>
            <a:r>
              <a:rPr lang="sk-SK" sz="1600" dirty="0" smtClean="0"/>
              <a:t>. </a:t>
            </a:r>
            <a:r>
              <a:rPr lang="sk-SK" sz="1600" dirty="0" err="1" smtClean="0"/>
              <a:t>Student‘s</a:t>
            </a:r>
            <a:r>
              <a:rPr lang="sk-SK" sz="1600" dirty="0" smtClean="0"/>
              <a:t> modeling </a:t>
            </a:r>
            <a:r>
              <a:rPr lang="sk-SK" sz="1600" dirty="0" err="1" smtClean="0"/>
              <a:t>of</a:t>
            </a:r>
            <a:r>
              <a:rPr lang="sk-SK" sz="1600" dirty="0" smtClean="0"/>
              <a:t> </a:t>
            </a:r>
            <a:r>
              <a:rPr lang="sk-SK" sz="1600" dirty="0" err="1" smtClean="0"/>
              <a:t>friction</a:t>
            </a:r>
            <a:r>
              <a:rPr lang="sk-SK" sz="1600" dirty="0" smtClean="0"/>
              <a:t> </a:t>
            </a:r>
            <a:r>
              <a:rPr lang="sk-SK" sz="1600" dirty="0" err="1" smtClean="0"/>
              <a:t>at</a:t>
            </a:r>
            <a:r>
              <a:rPr lang="sk-SK" sz="1600" dirty="0" smtClean="0"/>
              <a:t> </a:t>
            </a:r>
            <a:r>
              <a:rPr lang="sk-SK" sz="1600" dirty="0" err="1" smtClean="0"/>
              <a:t>the</a:t>
            </a:r>
            <a:r>
              <a:rPr lang="sk-SK" sz="1600" dirty="0" smtClean="0"/>
              <a:t> </a:t>
            </a:r>
            <a:r>
              <a:rPr lang="sk-SK" sz="1600" dirty="0" err="1" smtClean="0"/>
              <a:t>Microspoic</a:t>
            </a:r>
            <a:r>
              <a:rPr lang="sk-SK" sz="1600" dirty="0" smtClean="0"/>
              <a:t> </a:t>
            </a:r>
            <a:r>
              <a:rPr lang="sk-SK" sz="1600" dirty="0" err="1" smtClean="0"/>
              <a:t>level</a:t>
            </a:r>
            <a:r>
              <a:rPr lang="sk-SK" sz="1600" dirty="0" smtClean="0"/>
              <a:t>. (</a:t>
            </a:r>
            <a:r>
              <a:rPr lang="sk-SK" sz="1600" dirty="0" err="1" smtClean="0"/>
              <a:t>doctoral</a:t>
            </a:r>
            <a:r>
              <a:rPr lang="sk-SK" sz="1600" dirty="0" smtClean="0"/>
              <a:t> </a:t>
            </a:r>
            <a:r>
              <a:rPr lang="sk-SK" sz="1600" dirty="0" err="1" smtClean="0"/>
              <a:t>thesis</a:t>
            </a:r>
            <a:r>
              <a:rPr lang="sk-SK" sz="1600" dirty="0"/>
              <a:t>) https://perg.phys.ksu.edu/dissertations/corpuz_phd_2006.pdf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720179" y="384473"/>
            <a:ext cx="37036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sk-SK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literatúra</a:t>
            </a:r>
            <a:endParaRPr lang="sk-SK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728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k-SK" dirty="0" smtClean="0">
                <a:solidFill>
                  <a:schemeClr val="tx2">
                    <a:lumMod val="75000"/>
                  </a:schemeClr>
                </a:solidFill>
              </a:rPr>
              <a:t>Zoberte dve podobné knihy v mäkkej väzbe a preložte cez seba vždy niekoľko strán. Stlačte knihy k sebe, chyťte za chrbty a pokúste sa ich rozdeliť. Preskúmajte parametre určujúce, kedy knihy dokážete oddeliť. </a:t>
            </a:r>
            <a:endParaRPr lang="sk-SK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1647898" y="332656"/>
            <a:ext cx="58482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sk-SK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Papierový zverák</a:t>
            </a:r>
            <a:endParaRPr lang="sk-SK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5" t="25201" r="36000" b="33999"/>
          <a:stretch/>
        </p:blipFill>
        <p:spPr>
          <a:xfrm>
            <a:off x="2394585" y="4149080"/>
            <a:ext cx="4354830" cy="233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2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ythbusters - Phone Book Friction[1]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6338" y="1600200"/>
            <a:ext cx="6789737" cy="4525963"/>
          </a:xfr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sk-SK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Papierový zverák</a:t>
            </a:r>
            <a:endParaRPr lang="sk-SK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427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sk-SK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Papierový zverák</a:t>
            </a:r>
            <a:endParaRPr lang="sk-SK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13000" r="28562" b="11601"/>
          <a:stretch/>
        </p:blipFill>
        <p:spPr>
          <a:xfrm>
            <a:off x="899591" y="1628800"/>
            <a:ext cx="2611755" cy="4309110"/>
          </a:xfrm>
          <a:prstGeom prst="rect">
            <a:avLst/>
          </a:prstGeom>
        </p:spPr>
      </p:pic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6" t="12627" r="7225" b="7065"/>
          <a:stretch/>
        </p:blipFill>
        <p:spPr>
          <a:xfrm flipV="1">
            <a:off x="2627784" y="2204864"/>
            <a:ext cx="2520000" cy="1800798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" t="17288" r="2577" b="12036"/>
          <a:stretch/>
        </p:blipFill>
        <p:spPr bwMode="auto">
          <a:xfrm>
            <a:off x="4427984" y="4509120"/>
            <a:ext cx="3453945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8" t="17778" r="37196" b="35218"/>
          <a:stretch/>
        </p:blipFill>
        <p:spPr bwMode="auto">
          <a:xfrm>
            <a:off x="5436096" y="1659662"/>
            <a:ext cx="3075246" cy="24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13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800969" y="384473"/>
            <a:ext cx="35420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sk-SK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Skúmajme</a:t>
            </a:r>
            <a:endParaRPr lang="sk-SK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6" name="Picture 2" descr="C:\Users\Fekova\Desktop\Papierovy_zverak\foto\P92367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43287"/>
            <a:ext cx="2448000" cy="1836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ekova\Desktop\Papierovy_zverak\foto\P92367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3"/>
          <a:stretch/>
        </p:blipFill>
        <p:spPr bwMode="auto">
          <a:xfrm rot="5400000">
            <a:off x="4165242" y="3140054"/>
            <a:ext cx="2400000" cy="144246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Fekova\Desktop\Papierovy_zverak\foto\P92367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76" b="13499"/>
          <a:stretch/>
        </p:blipFill>
        <p:spPr bwMode="auto">
          <a:xfrm rot="5400000">
            <a:off x="1311321" y="3089759"/>
            <a:ext cx="4320000" cy="1543058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Fekova\Desktop\Papierovy_zverak\foto\P92367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0" b="4843"/>
          <a:stretch/>
        </p:blipFill>
        <p:spPr bwMode="auto">
          <a:xfrm rot="5400000">
            <a:off x="-196356" y="2941171"/>
            <a:ext cx="2880000" cy="1840233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20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800969" y="384473"/>
            <a:ext cx="35420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sk-SK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Skúmajme</a:t>
            </a:r>
            <a:endParaRPr lang="sk-SK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" t="6720" r="8108" b="3853"/>
          <a:stretch/>
        </p:blipFill>
        <p:spPr bwMode="auto">
          <a:xfrm>
            <a:off x="4644008" y="1664366"/>
            <a:ext cx="4214242" cy="2160000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" t="6022" r="4719" b="5607"/>
          <a:stretch/>
        </p:blipFill>
        <p:spPr bwMode="auto">
          <a:xfrm>
            <a:off x="2483768" y="4005064"/>
            <a:ext cx="4552813" cy="2160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" t="7672" r="8107" b="6603"/>
          <a:stretch/>
        </p:blipFill>
        <p:spPr bwMode="auto">
          <a:xfrm>
            <a:off x="112218" y="1676952"/>
            <a:ext cx="4379772" cy="2160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848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k-SK" sz="3500" dirty="0" smtClean="0"/>
              <a:t>Trenie (</a:t>
            </a:r>
            <a:r>
              <a:rPr lang="en-GB" sz="3500" dirty="0" err="1" smtClean="0"/>
              <a:t>Amontonov</a:t>
            </a:r>
            <a:r>
              <a:rPr lang="en-GB" sz="3500" dirty="0" smtClean="0"/>
              <a:t>– </a:t>
            </a:r>
            <a:r>
              <a:rPr lang="en-GB" sz="3500" dirty="0" err="1" smtClean="0"/>
              <a:t>Coulombov</a:t>
            </a:r>
            <a:r>
              <a:rPr lang="en-GB" sz="3500" dirty="0" smtClean="0"/>
              <a:t> </a:t>
            </a:r>
            <a:r>
              <a:rPr lang="en-GB" sz="3500" dirty="0" err="1" smtClean="0"/>
              <a:t>zákon</a:t>
            </a:r>
            <a:r>
              <a:rPr lang="sk-SK" sz="3500" dirty="0" smtClean="0"/>
              <a:t>) </a:t>
            </a:r>
          </a:p>
          <a:p>
            <a:r>
              <a:rPr lang="en-GB" sz="2600" dirty="0" err="1" smtClean="0"/>
              <a:t>veľkosť</a:t>
            </a:r>
            <a:r>
              <a:rPr lang="en-GB" sz="2600" dirty="0" smtClean="0"/>
              <a:t> </a:t>
            </a:r>
            <a:r>
              <a:rPr lang="en-GB" sz="2600" dirty="0" err="1"/>
              <a:t>trecej</a:t>
            </a:r>
            <a:r>
              <a:rPr lang="en-GB" sz="2600" dirty="0"/>
              <a:t> </a:t>
            </a:r>
            <a:r>
              <a:rPr lang="en-GB" sz="2600" dirty="0" err="1"/>
              <a:t>sily</a:t>
            </a:r>
            <a:r>
              <a:rPr lang="en-GB" sz="2600" dirty="0"/>
              <a:t> </a:t>
            </a:r>
            <a:r>
              <a:rPr lang="en-GB" sz="2600" dirty="0" err="1"/>
              <a:t>pri</a:t>
            </a:r>
            <a:r>
              <a:rPr lang="sk-SK" sz="2600" dirty="0"/>
              <a:t> </a:t>
            </a:r>
            <a:r>
              <a:rPr lang="en-GB" sz="2600" dirty="0" err="1"/>
              <a:t>šmykovom</a:t>
            </a:r>
            <a:r>
              <a:rPr lang="en-GB" sz="2600" dirty="0"/>
              <a:t> </a:t>
            </a:r>
            <a:r>
              <a:rPr lang="en-GB" sz="2600" dirty="0" err="1"/>
              <a:t>trení</a:t>
            </a:r>
            <a:r>
              <a:rPr lang="en-GB" sz="2600" dirty="0"/>
              <a:t> </a:t>
            </a:r>
            <a:r>
              <a:rPr lang="en-GB" sz="2600" dirty="0" err="1"/>
              <a:t>nezávisí</a:t>
            </a:r>
            <a:r>
              <a:rPr lang="en-GB" sz="2600" dirty="0"/>
              <a:t> od </a:t>
            </a:r>
            <a:r>
              <a:rPr lang="en-GB" sz="2600" dirty="0" err="1"/>
              <a:t>veľkosti</a:t>
            </a:r>
            <a:r>
              <a:rPr lang="en-GB" sz="2600" dirty="0"/>
              <a:t> </a:t>
            </a:r>
            <a:r>
              <a:rPr lang="en-GB" sz="2600" dirty="0" err="1"/>
              <a:t>styčnej</a:t>
            </a:r>
            <a:r>
              <a:rPr lang="en-GB" sz="2600" dirty="0"/>
              <a:t> </a:t>
            </a:r>
            <a:r>
              <a:rPr lang="en-GB" sz="2600" dirty="0" err="1"/>
              <a:t>plochy</a:t>
            </a:r>
            <a:r>
              <a:rPr lang="en-GB" sz="2600" dirty="0"/>
              <a:t> a je </a:t>
            </a:r>
            <a:r>
              <a:rPr lang="en-GB" sz="2600" dirty="0" err="1"/>
              <a:t>úmerná</a:t>
            </a:r>
            <a:r>
              <a:rPr lang="en-GB" sz="2600" dirty="0"/>
              <a:t> </a:t>
            </a:r>
            <a:r>
              <a:rPr lang="en-GB" sz="2600" dirty="0" err="1"/>
              <a:t>len</a:t>
            </a:r>
            <a:r>
              <a:rPr lang="en-GB" sz="2600" dirty="0"/>
              <a:t> </a:t>
            </a:r>
            <a:r>
              <a:rPr lang="en-GB" sz="2600" dirty="0" err="1"/>
              <a:t>veľkosti</a:t>
            </a:r>
            <a:r>
              <a:rPr lang="sk-SK" sz="2600" dirty="0"/>
              <a:t> </a:t>
            </a:r>
            <a:r>
              <a:rPr lang="en-GB" sz="2600" dirty="0" err="1"/>
              <a:t>normálovej</a:t>
            </a:r>
            <a:r>
              <a:rPr lang="en-GB" sz="2600" dirty="0"/>
              <a:t> </a:t>
            </a:r>
            <a:r>
              <a:rPr lang="en-GB" sz="2600" dirty="0" err="1"/>
              <a:t>sily</a:t>
            </a:r>
            <a:r>
              <a:rPr lang="sk-SK" sz="2600" dirty="0"/>
              <a:t> </a:t>
            </a:r>
            <a:r>
              <a:rPr lang="en-GB" sz="2600" i="1" dirty="0" err="1" smtClean="0"/>
              <a:t>F</a:t>
            </a:r>
            <a:r>
              <a:rPr lang="en-GB" sz="2600" i="1" baseline="-25000" dirty="0" err="1" smtClean="0"/>
              <a:t>n</a:t>
            </a:r>
            <a:endParaRPr lang="sk-SK" sz="2600" i="1" baseline="-25000" dirty="0" smtClean="0"/>
          </a:p>
          <a:p>
            <a:pPr marL="0" indent="0">
              <a:buNone/>
            </a:pPr>
            <a:r>
              <a:rPr lang="sk-SK" sz="3500" dirty="0" smtClean="0"/>
              <a:t>Papier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spcBef>
                <a:spcPts val="0"/>
              </a:spcBef>
              <a:buNone/>
            </a:pPr>
            <a:endParaRPr lang="sk-SK" sz="2400" dirty="0" smtClean="0"/>
          </a:p>
          <a:p>
            <a:pPr marL="0" indent="0">
              <a:spcBef>
                <a:spcPts val="0"/>
              </a:spcBef>
              <a:buNone/>
            </a:pPr>
            <a:endParaRPr lang="sk-SK" sz="2400" dirty="0" smtClean="0"/>
          </a:p>
          <a:p>
            <a:pPr marL="0" indent="0">
              <a:spcBef>
                <a:spcPts val="0"/>
              </a:spcBef>
              <a:buNone/>
            </a:pPr>
            <a:endParaRPr lang="sk-SK" sz="2400" dirty="0" smtClean="0"/>
          </a:p>
          <a:p>
            <a:pPr marL="0" indent="0">
              <a:spcBef>
                <a:spcPts val="0"/>
              </a:spcBef>
              <a:buNone/>
            </a:pPr>
            <a:endParaRPr lang="sk-SK" sz="2400" dirty="0"/>
          </a:p>
          <a:p>
            <a:pPr marL="0" indent="0">
              <a:spcBef>
                <a:spcPts val="0"/>
              </a:spcBef>
              <a:buNone/>
            </a:pPr>
            <a:endParaRPr lang="sk-SK" sz="2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sk-SK" sz="2200" dirty="0" smtClean="0"/>
              <a:t>Zdroj </a:t>
            </a:r>
            <a:r>
              <a:rPr lang="sk-SK" sz="2200" dirty="0"/>
              <a:t>obrázka: https://</a:t>
            </a:r>
            <a:r>
              <a:rPr lang="sk-SK" sz="2200" dirty="0" smtClean="0"/>
              <a:t>www.ndsu.edu/em_lab/images/sem_images/papers/</a:t>
            </a:r>
            <a:endParaRPr lang="en-GB" sz="2200" dirty="0"/>
          </a:p>
          <a:p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1902070" y="332656"/>
            <a:ext cx="5339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sk-SK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Prečo je to tak?</a:t>
            </a:r>
            <a:endParaRPr lang="sk-SK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7" t="32480" r="6268" b="26836"/>
          <a:stretch/>
        </p:blipFill>
        <p:spPr bwMode="auto">
          <a:xfrm>
            <a:off x="755576" y="3350405"/>
            <a:ext cx="7374544" cy="281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42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obsahu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24744"/>
                <a:ext cx="8507288" cy="561662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sk-SK" sz="2400" i="1" dirty="0" smtClean="0"/>
                  <a:t>L</a:t>
                </a:r>
                <a:r>
                  <a:rPr lang="sk-SK" sz="2400" dirty="0" smtClean="0"/>
                  <a:t> </a:t>
                </a:r>
                <a:r>
                  <a:rPr lang="sk-SK" sz="2400" dirty="0"/>
                  <a:t>– šírka strany</a:t>
                </a:r>
              </a:p>
              <a:p>
                <a:pPr marL="0" indent="0">
                  <a:buNone/>
                </a:pPr>
                <a:r>
                  <a:rPr lang="el-GR" sz="2400" i="1" dirty="0" smtClean="0"/>
                  <a:t>ε</a:t>
                </a:r>
                <a:r>
                  <a:rPr lang="sk-SK" sz="2400" dirty="0" smtClean="0"/>
                  <a:t> – hrúbka strany</a:t>
                </a:r>
              </a:p>
              <a:p>
                <a:pPr marL="0" indent="0">
                  <a:buNone/>
                </a:pPr>
                <a:r>
                  <a:rPr lang="sk-SK" sz="2400" i="1" dirty="0"/>
                  <a:t>d</a:t>
                </a:r>
                <a:r>
                  <a:rPr lang="sk-SK" sz="2400" dirty="0"/>
                  <a:t> – vzdialenosť väzby od prekrytia strán </a:t>
                </a:r>
                <a:endParaRPr lang="sk-SK" sz="2400" dirty="0" smtClean="0"/>
              </a:p>
              <a:p>
                <a:pPr marL="0" indent="0">
                  <a:buNone/>
                </a:pPr>
                <a:r>
                  <a:rPr lang="sk-SK" sz="2400" i="1" dirty="0" err="1" smtClean="0"/>
                  <a:t>h</a:t>
                </a:r>
                <a:r>
                  <a:rPr lang="sk-SK" sz="2400" i="1" baseline="-25000" dirty="0" err="1" smtClean="0"/>
                  <a:t>n</a:t>
                </a:r>
                <a:r>
                  <a:rPr lang="sk-SK" sz="2400" i="1" baseline="-25000" dirty="0" smtClean="0"/>
                  <a:t> </a:t>
                </a:r>
                <a:r>
                  <a:rPr lang="sk-SK" sz="2400" i="1" dirty="0" smtClean="0"/>
                  <a:t>– </a:t>
                </a:r>
                <a:r>
                  <a:rPr lang="sk-SK" sz="2400" dirty="0" smtClean="0"/>
                  <a:t>posunutie </a:t>
                </a:r>
                <a:r>
                  <a:rPr lang="sk-SK" sz="2400" i="1" dirty="0" err="1" smtClean="0"/>
                  <a:t>n</a:t>
                </a:r>
                <a:r>
                  <a:rPr lang="sk-SK" sz="2400" dirty="0" err="1" smtClean="0"/>
                  <a:t>-tej</a:t>
                </a:r>
                <a:r>
                  <a:rPr lang="sk-SK" sz="2400" dirty="0" smtClean="0"/>
                  <a:t> strany voči jej pozícii vo väzbe</a:t>
                </a:r>
              </a:p>
              <a:p>
                <a:pPr marL="0" indent="0">
                  <a:buNone/>
                </a:pPr>
                <a:r>
                  <a:rPr lang="sk-SK" sz="2400" i="1" dirty="0" err="1" smtClean="0"/>
                  <a:t>ϴ</a:t>
                </a:r>
                <a:r>
                  <a:rPr lang="sk-SK" sz="2400" i="1" baseline="-25000" dirty="0" err="1" smtClean="0"/>
                  <a:t>n</a:t>
                </a:r>
                <a:r>
                  <a:rPr lang="sk-SK" sz="2400" dirty="0" smtClean="0"/>
                  <a:t> – uhol naklonenia </a:t>
                </a:r>
                <a:r>
                  <a:rPr lang="sk-SK" sz="2400" i="1" dirty="0" err="1" smtClean="0"/>
                  <a:t>n</a:t>
                </a:r>
                <a:r>
                  <a:rPr lang="sk-SK" sz="2400" dirty="0" err="1" smtClean="0"/>
                  <a:t>-tej</a:t>
                </a:r>
                <a:r>
                  <a:rPr lang="sk-SK" sz="2400" dirty="0" smtClean="0"/>
                  <a:t> strany </a:t>
                </a:r>
              </a:p>
              <a:p>
                <a:pPr marL="0" indent="0">
                  <a:buNone/>
                </a:pPr>
                <a:r>
                  <a:rPr lang="sk-SK" sz="2400" i="1" dirty="0" err="1" smtClean="0"/>
                  <a:t>T</a:t>
                </a:r>
                <a:r>
                  <a:rPr lang="sk-SK" sz="2400" i="1" baseline="-25000" dirty="0" err="1" smtClean="0"/>
                  <a:t>n</a:t>
                </a:r>
                <a:r>
                  <a:rPr lang="sk-SK" sz="2400" dirty="0" smtClean="0"/>
                  <a:t> – ťahová sila v A</a:t>
                </a:r>
                <a:endParaRPr lang="sk-SK" sz="2400" dirty="0"/>
              </a:p>
              <a:p>
                <a:pPr marL="0" indent="0">
                  <a:buNone/>
                </a:pPr>
                <a:r>
                  <a:rPr lang="sk-SK" sz="28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k-SK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sk-SK" sz="2800" b="0" i="1" smtClean="0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sk-SK" sz="28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sk-SK" sz="2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sk-SK" sz="2800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sk-SK" sz="28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sk-SK" sz="2800" b="0" i="1" smtClean="0">
                                <a:latin typeface="Cambria Math"/>
                              </a:rPr>
                              <m:t>h</m:t>
                            </m:r>
                          </m:e>
                          <m:sub>
                            <m:r>
                              <a:rPr lang="sk-SK" sz="2800" b="0" i="1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r>
                          <a:rPr lang="sk-SK" sz="2800" b="0" i="1" smtClean="0">
                            <a:latin typeface="Cambria Math"/>
                          </a:rPr>
                          <m:t>𝑑</m:t>
                        </m:r>
                      </m:den>
                    </m:f>
                  </m:oMath>
                </a14:m>
                <a:endParaRPr lang="sk-SK" sz="2800" dirty="0" smtClean="0"/>
              </a:p>
              <a:p>
                <a:pPr marL="0" indent="0">
                  <a:buNone/>
                </a:pPr>
                <a:r>
                  <a:rPr lang="sk-SK" sz="2800" dirty="0" smtClean="0"/>
                  <a:t>Ťahová sila v bode B: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sk-SK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sk-SK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sk-SK" b="0" i="1" smtClean="0">
                            <a:latin typeface="Cambria Math"/>
                          </a:rPr>
                          <m:t>𝑛</m:t>
                        </m:r>
                      </m:sub>
                    </m:sSub>
                    <m:func>
                      <m:funcPr>
                        <m:ctrlPr>
                          <a:rPr lang="sk-SK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k-SK" i="0" smtClean="0">
                            <a:latin typeface="Cambria Math"/>
                          </a:rPr>
                          <m:t>tan</m:t>
                        </m:r>
                      </m:fName>
                      <m:e>
                        <m:sSub>
                          <m:sSubPr>
                            <m:ctrlPr>
                              <a:rPr lang="sk-SK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sk-SK" i="1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sk-SK" b="0" i="1" smtClean="0">
                                <a:latin typeface="Cambria Math"/>
                                <a:ea typeface="Cambria Math"/>
                              </a:rPr>
                              <m:t>𝑛</m:t>
                            </m:r>
                          </m:sub>
                        </m:sSub>
                        <m:r>
                          <a:rPr lang="sk-SK" b="0" i="1" smtClean="0">
                            <a:latin typeface="Cambria Math"/>
                            <a:ea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sk-SK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sk-SK" b="0" i="1" smtClean="0">
                                <a:latin typeface="Cambria Math"/>
                                <a:ea typeface="Cambria Math"/>
                              </a:rPr>
                              <m:t>𝐻</m:t>
                            </m:r>
                          </m:e>
                          <m:sub>
                            <m:r>
                              <a:rPr lang="sk-SK" b="0" i="1" smtClean="0">
                                <a:latin typeface="Cambria Math"/>
                                <a:ea typeface="Cambria Math"/>
                              </a:rPr>
                              <m:t>𝑛</m:t>
                            </m:r>
                          </m:sub>
                        </m:sSub>
                        <m:sSub>
                          <m:sSubPr>
                            <m:ctrlPr>
                              <a:rPr lang="sk-SK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sk-SK" b="0" i="1" smtClean="0">
                                <a:latin typeface="Cambria Math"/>
                                <a:ea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sk-SK" b="0" i="1" smtClean="0">
                                <a:latin typeface="Cambria Math"/>
                                <a:ea typeface="Cambria Math"/>
                              </a:rPr>
                              <m:t>𝑛</m:t>
                            </m:r>
                          </m:sub>
                        </m:sSub>
                      </m:e>
                    </m:func>
                  </m:oMath>
                </a14:m>
                <a:r>
                  <a:rPr lang="sk-SK" dirty="0" smtClean="0"/>
                  <a:t> </a:t>
                </a:r>
              </a:p>
              <a:p>
                <a:pPr marL="0" indent="0">
                  <a:buNone/>
                </a:pPr>
                <a:r>
                  <a:rPr lang="sk-SK" dirty="0"/>
                  <a:t>Dôsledok: Dodatočné trenie odporujúce sile ťahu</a:t>
                </a:r>
                <a:r>
                  <a:rPr lang="sk-SK" dirty="0" smtClean="0"/>
                  <a:t>.</a:t>
                </a:r>
              </a:p>
              <a:p>
                <a:pPr marL="0" indent="0">
                  <a:buNone/>
                </a:pPr>
                <a:r>
                  <a:rPr lang="sk-SK" sz="1400" dirty="0" smtClean="0"/>
                  <a:t>Zdroj obrázka</a:t>
                </a:r>
                <a:r>
                  <a:rPr lang="sk-SK" sz="1400" dirty="0"/>
                  <a:t>: H. </a:t>
                </a:r>
                <a:r>
                  <a:rPr lang="sk-SK" sz="1400" dirty="0" err="1"/>
                  <a:t>Alarcon</a:t>
                </a:r>
                <a:r>
                  <a:rPr lang="sk-SK" sz="1400" dirty="0"/>
                  <a:t>, T. </a:t>
                </a:r>
                <a:r>
                  <a:rPr lang="sk-SK" sz="1400" dirty="0" err="1"/>
                  <a:t>Salez</a:t>
                </a:r>
                <a:r>
                  <a:rPr lang="sk-SK" sz="1400" dirty="0"/>
                  <a:t>, C. </a:t>
                </a:r>
                <a:r>
                  <a:rPr lang="sk-SK" sz="1400" dirty="0" err="1"/>
                  <a:t>Poulard</a:t>
                </a:r>
                <a:r>
                  <a:rPr lang="sk-SK" sz="1400" dirty="0"/>
                  <a:t>, J.-F. </a:t>
                </a:r>
                <a:r>
                  <a:rPr lang="sk-SK" sz="1400" dirty="0" err="1"/>
                  <a:t>Bloch</a:t>
                </a:r>
                <a:r>
                  <a:rPr lang="sk-SK" sz="1400" dirty="0"/>
                  <a:t>, E. </a:t>
                </a:r>
                <a:r>
                  <a:rPr lang="sk-SK" sz="1400" dirty="0" err="1"/>
                  <a:t>Raphael</a:t>
                </a:r>
                <a:r>
                  <a:rPr lang="sk-SK" sz="1400" dirty="0"/>
                  <a:t>, K. </a:t>
                </a:r>
                <a:r>
                  <a:rPr lang="sk-SK" sz="1400" dirty="0" err="1"/>
                  <a:t>Dalnoki-Veress</a:t>
                </a:r>
                <a:r>
                  <a:rPr lang="sk-SK" sz="1400" dirty="0"/>
                  <a:t>, F. </a:t>
                </a:r>
                <a:r>
                  <a:rPr lang="sk-SK" sz="1400" dirty="0" err="1"/>
                  <a:t>Restagno</a:t>
                </a:r>
                <a:r>
                  <a:rPr lang="sk-SK" sz="1400" dirty="0"/>
                  <a:t>. </a:t>
                </a:r>
                <a:r>
                  <a:rPr lang="sk-SK" sz="1400" dirty="0" err="1"/>
                  <a:t>The</a:t>
                </a:r>
                <a:r>
                  <a:rPr lang="sk-SK" sz="1400" dirty="0"/>
                  <a:t> </a:t>
                </a:r>
                <a:r>
                  <a:rPr lang="sk-SK" sz="1400" dirty="0" err="1"/>
                  <a:t>enigma</a:t>
                </a:r>
                <a:r>
                  <a:rPr lang="sk-SK" sz="1400" dirty="0"/>
                  <a:t> </a:t>
                </a:r>
                <a:r>
                  <a:rPr lang="sk-SK" sz="1400" dirty="0" err="1"/>
                  <a:t>of</a:t>
                </a:r>
                <a:r>
                  <a:rPr lang="sk-SK" sz="1400" dirty="0"/>
                  <a:t> </a:t>
                </a:r>
                <a:r>
                  <a:rPr lang="sk-SK" sz="1400" dirty="0" err="1"/>
                  <a:t>the</a:t>
                </a:r>
                <a:r>
                  <a:rPr lang="sk-SK" sz="1400" dirty="0"/>
                  <a:t> </a:t>
                </a:r>
                <a:r>
                  <a:rPr lang="sk-SK" sz="1400" dirty="0" err="1"/>
                  <a:t>two</a:t>
                </a:r>
                <a:r>
                  <a:rPr lang="sk-SK" sz="1400" dirty="0"/>
                  <a:t> </a:t>
                </a:r>
                <a:r>
                  <a:rPr lang="sk-SK" sz="1400" dirty="0" err="1"/>
                  <a:t>interleaved</a:t>
                </a:r>
                <a:r>
                  <a:rPr lang="sk-SK" sz="1400" dirty="0"/>
                  <a:t> </a:t>
                </a:r>
                <a:r>
                  <a:rPr lang="sk-SK" sz="1400" dirty="0" err="1"/>
                  <a:t>phonebooks</a:t>
                </a:r>
                <a:r>
                  <a:rPr lang="sk-SK" sz="1400" dirty="0"/>
                  <a:t> (2015), arXiv:1508.03290 [</a:t>
                </a:r>
                <a:r>
                  <a:rPr lang="sk-SK" sz="1400" dirty="0" err="1"/>
                  <a:t>physics.class-ph</a:t>
                </a:r>
                <a:r>
                  <a:rPr lang="sk-SK" sz="1400" dirty="0" smtClean="0"/>
                  <a:t>]</a:t>
                </a:r>
                <a:endParaRPr lang="sk-SK" sz="1400" dirty="0"/>
              </a:p>
            </p:txBody>
          </p:sp>
        </mc:Choice>
        <mc:Fallback xmlns="">
          <p:sp>
            <p:nvSpPr>
              <p:cNvPr id="3" name="Zástupný symbol obsah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24744"/>
                <a:ext cx="8507288" cy="5616624"/>
              </a:xfrm>
              <a:blipFill rotWithShape="1">
                <a:blip r:embed="rId3"/>
                <a:stretch>
                  <a:fillRect l="-1791" t="-869" r="-287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bdĺžnik 3"/>
          <p:cNvSpPr/>
          <p:nvPr/>
        </p:nvSpPr>
        <p:spPr>
          <a:xfrm>
            <a:off x="1902070" y="332656"/>
            <a:ext cx="5339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sk-SK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Prečo je to tak?</a:t>
            </a:r>
            <a:endParaRPr lang="sk-SK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4" t="44038" r="11445" b="18718"/>
          <a:stretch/>
        </p:blipFill>
        <p:spPr bwMode="auto">
          <a:xfrm>
            <a:off x="3635896" y="3356992"/>
            <a:ext cx="5260235" cy="2316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65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obsahu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12776"/>
                <a:ext cx="8229600" cy="5184576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sk-SK" dirty="0" smtClean="0"/>
                  <a:t>Trenie („klasické“):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sk-SK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sk-SK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sk-SK" b="0" i="1" smtClean="0">
                          <a:latin typeface="Cambria Math"/>
                        </a:rPr>
                        <m:t>= </m:t>
                      </m:r>
                      <m:r>
                        <a:rPr lang="sk-SK" b="0" i="1" smtClean="0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sk-SK" b="0" i="1" smtClean="0">
                          <a:latin typeface="Cambria Math"/>
                          <a:ea typeface="Cambria Math"/>
                        </a:rPr>
                        <m:t>𝐹</m:t>
                      </m:r>
                    </m:oMath>
                  </m:oMathPara>
                </a14:m>
                <a:endParaRPr lang="sk-SK" dirty="0" smtClean="0"/>
              </a:p>
              <a:p>
                <a:pPr marL="0" indent="0">
                  <a:buNone/>
                </a:pPr>
                <a:endParaRPr lang="sk-SK" dirty="0" smtClean="0"/>
              </a:p>
              <a:p>
                <a:pPr marL="0" indent="0">
                  <a:buNone/>
                </a:pPr>
                <a:r>
                  <a:rPr lang="sk-SK" dirty="0" smtClean="0"/>
                  <a:t>Ak je styčná plocha veľká a normálová sila malá</a:t>
                </a:r>
              </a:p>
              <a:p>
                <a:pPr marL="0" indent="0">
                  <a:buNone/>
                </a:pPr>
                <a:r>
                  <a:rPr lang="sk-SK" dirty="0" smtClean="0"/>
                  <a:t>Mikroskopické trenie </a:t>
                </a:r>
              </a:p>
              <a:p>
                <a:pPr marL="0" indent="0">
                  <a:buNone/>
                </a:pPr>
                <a:r>
                  <a:rPr lang="sk-SK" dirty="0" smtClean="0"/>
                  <a:t>(</a:t>
                </a:r>
                <a:r>
                  <a:rPr lang="sk-SK" dirty="0" err="1" smtClean="0"/>
                  <a:t>Robinson</a:t>
                </a:r>
                <a:r>
                  <a:rPr lang="sk-SK" dirty="0"/>
                  <a:t> </a:t>
                </a:r>
                <a:r>
                  <a:rPr lang="sk-SK" dirty="0" smtClean="0"/>
                  <a:t>a </a:t>
                </a:r>
                <a:r>
                  <a:rPr lang="sk-SK" dirty="0" err="1" smtClean="0"/>
                  <a:t>Ringelein</a:t>
                </a:r>
                <a:r>
                  <a:rPr lang="sk-SK" dirty="0" smtClean="0"/>
                  <a:t>, 2004)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sk-SK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sk-SK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sk-SK" i="1">
                          <a:latin typeface="Cambria Math"/>
                        </a:rPr>
                        <m:t>= </m:t>
                      </m:r>
                      <m:r>
                        <a:rPr lang="sk-SK" i="1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sk-SK" i="1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sk-SK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sk-SK" b="0" i="1" smtClean="0">
                          <a:latin typeface="Cambria Math"/>
                          <a:ea typeface="Cambria Math"/>
                        </a:rPr>
                        <m:t>𝑐𝐴</m:t>
                      </m:r>
                    </m:oMath>
                  </m:oMathPara>
                </a14:m>
                <a:endParaRPr lang="sk-SK" dirty="0"/>
              </a:p>
              <a:p>
                <a:pPr marL="0" indent="0">
                  <a:buNone/>
                </a:pPr>
                <a:r>
                  <a:rPr lang="sk-SK" i="1" dirty="0" smtClean="0"/>
                  <a:t>c</a:t>
                </a:r>
                <a:r>
                  <a:rPr lang="sk-SK" dirty="0" smtClean="0"/>
                  <a:t> – koeficient statického trenia </a:t>
                </a:r>
                <a:r>
                  <a:rPr lang="sk-SK" dirty="0" err="1" smtClean="0"/>
                  <a:t>spôsobého</a:t>
                </a:r>
                <a:r>
                  <a:rPr lang="sk-SK" dirty="0" smtClean="0"/>
                  <a:t> veľkou dotykovou plochou (sila potrebná na prekonanie elektrickej interakcie medzi atómovými pármi)</a:t>
                </a:r>
              </a:p>
              <a:p>
                <a:pPr marL="0" indent="0">
                  <a:buNone/>
                </a:pPr>
                <a:r>
                  <a:rPr lang="sk-SK" i="1" dirty="0" smtClean="0"/>
                  <a:t>A – </a:t>
                </a:r>
                <a:r>
                  <a:rPr lang="sk-SK" dirty="0" smtClean="0"/>
                  <a:t>styčná plocha dvoch povrchov na atómovej úrovni</a:t>
                </a:r>
                <a:endParaRPr lang="sk-SK" dirty="0"/>
              </a:p>
            </p:txBody>
          </p:sp>
        </mc:Choice>
        <mc:Fallback xmlns="">
          <p:sp>
            <p:nvSpPr>
              <p:cNvPr id="3" name="Zástupný symbol obsah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12776"/>
                <a:ext cx="8229600" cy="5184576"/>
              </a:xfrm>
              <a:blipFill rotWithShape="1">
                <a:blip r:embed="rId3"/>
                <a:stretch>
                  <a:fillRect l="-1333" t="-1765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bdĺžnik 3"/>
          <p:cNvSpPr/>
          <p:nvPr/>
        </p:nvSpPr>
        <p:spPr>
          <a:xfrm>
            <a:off x="1902070" y="332656"/>
            <a:ext cx="5339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sk-SK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Prečo je to tak?</a:t>
            </a:r>
            <a:endParaRPr lang="sk-SK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826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547</Words>
  <Application>Microsoft Office PowerPoint</Application>
  <PresentationFormat>Prezentácia na obrazovke (4:3)</PresentationFormat>
  <Paragraphs>58</Paragraphs>
  <Slides>10</Slides>
  <Notes>2</Notes>
  <HiddenSlides>0</HiddenSlides>
  <MMClips>1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1" baseType="lpstr">
      <vt:lpstr>Motív Office</vt:lpstr>
      <vt:lpstr>Prezentácia programu PowerPoint</vt:lpstr>
      <vt:lpstr>Prezentácia programu PowerPoint</vt:lpstr>
      <vt:lpstr>Papierový zverák</vt:lpstr>
      <vt:lpstr>Papierový zverák</vt:lpstr>
      <vt:lpstr>Skúmajme</vt:lpstr>
      <vt:lpstr>Skúmajme</vt:lpstr>
      <vt:lpstr>Prezentácia programu PowerPoint</vt:lpstr>
      <vt:lpstr>Prezentácia programu PowerPoint</vt:lpstr>
      <vt:lpstr>Prezentácia programu PowerPoint</vt:lpstr>
      <vt:lpstr>literatúra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Fekova</dc:creator>
  <cp:lastModifiedBy>Katarina</cp:lastModifiedBy>
  <cp:revision>23</cp:revision>
  <dcterms:created xsi:type="dcterms:W3CDTF">2015-09-22T10:40:03Z</dcterms:created>
  <dcterms:modified xsi:type="dcterms:W3CDTF">2015-09-29T10:46:48Z</dcterms:modified>
</cp:coreProperties>
</file>